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3327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athenaeum.org/art/list.php?m=a&amp;s=du&amp;aid=1792" TargetMode="External"/><Relationship Id="rId4" Type="http://schemas.openxmlformats.org/officeDocument/2006/relationships/hyperlink" Target="http://www.artexpertswebsite.com/pages/artists/orphism.php" TargetMode="External"/><Relationship Id="rId5" Type="http://schemas.openxmlformats.org/officeDocument/2006/relationships/hyperlink" Target="http://www.the-athenaeum.org/art/list.php?s=yu&amp;m=a&amp;aid=1600" TargetMode="External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e-magritte.org" TargetMode="External"/><Relationship Id="rId4" Type="http://schemas.openxmlformats.org/officeDocument/2006/relationships/hyperlink" Target="http://www.salvador-dali.org/dali/en_biografia.html" TargetMode="External"/><Relationship Id="rId5" Type="http://schemas.openxmlformats.org/officeDocument/2006/relationships/hyperlink" Target="http://www.giorgio-de-chirico.com" TargetMode="Externa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holfoundation.org/legacy/biography.html" TargetMode="External"/><Relationship Id="rId4" Type="http://schemas.openxmlformats.org/officeDocument/2006/relationships/hyperlink" Target="http://www.biography.com/people/roy-lichtenstein-9381678" TargetMode="External"/><Relationship Id="rId5" Type="http://schemas.openxmlformats.org/officeDocument/2006/relationships/hyperlink" Target="http://www.bobrauschenberggallery.com/rauschenberg_biography.htm" TargetMode="Externa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allery.org.uk/artists/theodore-rousseau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verny.org/monet/welcome.htm" TargetMode="External"/><Relationship Id="rId4" Type="http://schemas.openxmlformats.org/officeDocument/2006/relationships/hyperlink" Target="http://arthistory.about.com/od/namesbb/a/boudin-eugene.htm" TargetMode="External"/><Relationship Id="rId5" Type="http://schemas.openxmlformats.org/officeDocument/2006/relationships/hyperlink" Target="http://arthistory.about.com/cs/namescc/p/cassatt.htm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-van-eyck.org" TargetMode="External"/><Relationship Id="rId4" Type="http://schemas.openxmlformats.org/officeDocument/2006/relationships/hyperlink" Target="http://www.artbible.info/art/biography/rogier-van-der-weyden" TargetMode="External"/><Relationship Id="rId5" Type="http://schemas.openxmlformats.org/officeDocument/2006/relationships/hyperlink" Target="http://www.artbible.info/art/biography/robert-campin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nardoda-vinci.org/" TargetMode="External"/><Relationship Id="rId4" Type="http://schemas.openxmlformats.org/officeDocument/2006/relationships/hyperlink" Target="http://www.michelangelo-gallery.org/" TargetMode="External"/><Relationship Id="rId5" Type="http://schemas.openxmlformats.org/officeDocument/2006/relationships/hyperlink" Target="http://www.raphaelsanzio.org/" TargetMode="External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-gauguin.net/" TargetMode="External"/><Relationship Id="rId4" Type="http://schemas.openxmlformats.org/officeDocument/2006/relationships/hyperlink" Target="http://www.klimtgallery.org/" TargetMode="External"/><Relationship Id="rId5" Type="http://schemas.openxmlformats.org/officeDocument/2006/relationships/hyperlink" Target="http://ciurlionis.eu/en/painting/gallery/" TargetMode="External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esseurat.org/" TargetMode="External"/><Relationship Id="rId4" Type="http://schemas.openxmlformats.org/officeDocument/2006/relationships/hyperlink" Target="http://www.paul-signac.org/" TargetMode="External"/><Relationship Id="rId5" Type="http://schemas.openxmlformats.org/officeDocument/2006/relationships/hyperlink" Target="http://www.camille-pissarro.org/" TargetMode="External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vard-munch.com/gallery/self/index.htm" TargetMode="External"/><Relationship Id="rId4" Type="http://schemas.openxmlformats.org/officeDocument/2006/relationships/hyperlink" Target="http://www.the-athenaeum.org/art/list.php?m=a&amp;s=du&amp;aid=1888" TargetMode="External"/><Relationship Id="rId5" Type="http://schemas.openxmlformats.org/officeDocument/2006/relationships/hyperlink" Target="http://www.vincent-van-gogh-gallery.org/" TargetMode="External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8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blo-picasso.paintings.name/" TargetMode="External"/><Relationship Id="rId4" Type="http://schemas.openxmlformats.org/officeDocument/2006/relationships/hyperlink" Target="http://www.artyfactory.com/art_appreciation/art_movements/cubism.htm" TargetMode="External"/><Relationship Id="rId5" Type="http://schemas.openxmlformats.org/officeDocument/2006/relationships/hyperlink" Target="http://www.juangris.org/" TargetMode="External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9677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 Movement Timeline</a:t>
            </a:r>
          </a:p>
        </p:txBody>
      </p:sp>
      <p:sp>
        <p:nvSpPr>
          <p:cNvPr id="30" name="Shape 30"/>
          <p:cNvSpPr/>
          <p:nvPr/>
        </p:nvSpPr>
        <p:spPr>
          <a:xfrm>
            <a:off x="2222925" y="2950880"/>
            <a:ext cx="4518395" cy="257989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12717" y="596237"/>
            <a:ext cx="5732099" cy="95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0"/>
              <a:t>Orphism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(1911</a:t>
            </a:r>
            <a:r>
              <a:rPr lang="en" b="0"/>
              <a:t> - 1914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Orphism is an artistic trend derived from Cubist painting that gave priority to colour. The movement was named in 1912 by the French poet Guillaume Apollinaire.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02650" y="6214775"/>
            <a:ext cx="8738699" cy="474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b="1" u="sng" dirty="0">
                <a:solidFill>
                  <a:schemeClr val="hlink"/>
                </a:solidFill>
                <a:hlinkClick r:id="rId3"/>
              </a:rPr>
              <a:t>Robert Delaunay (1885-1941)</a:t>
            </a:r>
            <a:r>
              <a:rPr lang="en" sz="1200" b="1" dirty="0"/>
              <a:t>       	</a:t>
            </a:r>
            <a:r>
              <a:rPr lang="en-AU" sz="1200" b="1" dirty="0" smtClean="0"/>
              <a:t>             </a:t>
            </a:r>
            <a:r>
              <a:rPr lang="en" sz="1200" b="1" u="sng" dirty="0" smtClean="0">
                <a:solidFill>
                  <a:schemeClr val="hlink"/>
                </a:solidFill>
                <a:hlinkClick r:id="rId4"/>
              </a:rPr>
              <a:t>Sonia </a:t>
            </a:r>
            <a:r>
              <a:rPr lang="en" sz="1200" b="1" u="sng" dirty="0">
                <a:solidFill>
                  <a:schemeClr val="hlink"/>
                </a:solidFill>
                <a:hlinkClick r:id="rId4"/>
              </a:rPr>
              <a:t>Delaunay (1885-1979)</a:t>
            </a:r>
            <a:r>
              <a:rPr lang="en" sz="1200" b="1" dirty="0"/>
              <a:t>      	</a:t>
            </a:r>
            <a:r>
              <a:rPr lang="en" sz="1200" b="1" u="sng" dirty="0">
                <a:solidFill>
                  <a:schemeClr val="hlink"/>
                </a:solidFill>
                <a:hlinkClick r:id="rId5"/>
              </a:rPr>
              <a:t>Francis Picabia (1879-1953)</a:t>
            </a:r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9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</a:p>
        </p:txBody>
      </p:sp>
      <p:sp>
        <p:nvSpPr>
          <p:cNvPr id="112" name="Shape 112"/>
          <p:cNvSpPr/>
          <p:nvPr/>
        </p:nvSpPr>
        <p:spPr>
          <a:xfrm>
            <a:off x="202650" y="2783608"/>
            <a:ext cx="2978299" cy="322543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3372225" y="2581348"/>
            <a:ext cx="2880868" cy="352385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4" name="Shape 114"/>
          <p:cNvSpPr/>
          <p:nvPr/>
        </p:nvSpPr>
        <p:spPr>
          <a:xfrm>
            <a:off x="6462658" y="2650318"/>
            <a:ext cx="2503419" cy="3454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559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Surrealism (1924 – 1939)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54997" y="6221135"/>
            <a:ext cx="8738792" cy="4539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Rene Margritte</a:t>
            </a: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                	</a:t>
            </a:r>
            <a:r>
              <a:rPr lang="en" sz="145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Salvador </a:t>
            </a: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Dali</a:t>
            </a: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</a:t>
            </a: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Giorgio de Chirico</a:t>
            </a:r>
            <a:r>
              <a:rPr lang="en" sz="9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913386" y="1230626"/>
            <a:ext cx="5289916" cy="3740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http://artyfactory.com/art_appreciation/timelines/modern_art_timeline_part_2.html </a:t>
            </a:r>
          </a:p>
        </p:txBody>
      </p:sp>
      <p:sp>
        <p:nvSpPr>
          <p:cNvPr id="122" name="Shape 122"/>
          <p:cNvSpPr/>
          <p:nvPr/>
        </p:nvSpPr>
        <p:spPr>
          <a:xfrm>
            <a:off x="279806" y="1604649"/>
            <a:ext cx="2694801" cy="396640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3" name="Shape 123"/>
          <p:cNvSpPr/>
          <p:nvPr/>
        </p:nvSpPr>
        <p:spPr>
          <a:xfrm>
            <a:off x="3093740" y="2133600"/>
            <a:ext cx="2907357" cy="237240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24" name="Shape 124"/>
          <p:cNvSpPr/>
          <p:nvPr/>
        </p:nvSpPr>
        <p:spPr>
          <a:xfrm>
            <a:off x="6219378" y="1829710"/>
            <a:ext cx="2657967" cy="34307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176762" y="1773413"/>
            <a:ext cx="2743199" cy="354330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559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 Art (1954 – 1970)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54997" y="6221135"/>
            <a:ext cx="8738792" cy="4539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Andy Warhol</a:t>
            </a: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             </a:t>
            </a:r>
            <a:r>
              <a:rPr lang="en" sz="145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Roy </a:t>
            </a: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Lichtenstein</a:t>
            </a: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</a:t>
            </a: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Robert Rauschenberg</a:t>
            </a:r>
            <a:r>
              <a:rPr lang="en" sz="9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913386" y="1230626"/>
            <a:ext cx="5289916" cy="3740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http://artyfactory.com/art_appreciation/timelines/modern_art_timeline_part_2.html </a:t>
            </a:r>
          </a:p>
        </p:txBody>
      </p:sp>
      <p:sp>
        <p:nvSpPr>
          <p:cNvPr id="133" name="Shape 133"/>
          <p:cNvSpPr/>
          <p:nvPr/>
        </p:nvSpPr>
        <p:spPr>
          <a:xfrm>
            <a:off x="254997" y="1862809"/>
            <a:ext cx="2708225" cy="397770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x="3251200" y="1892300"/>
            <a:ext cx="2641600" cy="3073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6226864" y="1862809"/>
            <a:ext cx="2766927" cy="390318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461100" y="6093687"/>
            <a:ext cx="7772400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l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hlink"/>
                </a:solidFill>
                <a:hlinkClick r:id="rId3"/>
              </a:rPr>
              <a:t>Jean Baptiste Camille Carot	</a:t>
            </a:r>
            <a:r>
              <a:rPr lang="en-AU" sz="1200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AU" sz="1200" dirty="0" smtClean="0">
                <a:solidFill>
                  <a:schemeClr val="hlink"/>
                </a:solidFill>
                <a:hlinkClick r:id="rId3"/>
              </a:rPr>
              <a:t>           </a:t>
            </a:r>
            <a:r>
              <a:rPr lang="en" sz="1200" dirty="0" smtClean="0">
                <a:solidFill>
                  <a:schemeClr val="hlink"/>
                </a:solidFill>
                <a:hlinkClick r:id="rId3"/>
              </a:rPr>
              <a:t>Theodore </a:t>
            </a:r>
            <a:r>
              <a:rPr lang="en" sz="1200" dirty="0">
                <a:solidFill>
                  <a:schemeClr val="hlink"/>
                </a:solidFill>
                <a:hlinkClick r:id="rId3"/>
              </a:rPr>
              <a:t>Rousseau	</a:t>
            </a:r>
            <a:r>
              <a:rPr lang="en-AU" sz="1200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AU" sz="1200" dirty="0" smtClean="0">
                <a:solidFill>
                  <a:schemeClr val="hlink"/>
                </a:solidFill>
                <a:hlinkClick r:id="rId3"/>
              </a:rPr>
              <a:t>  </a:t>
            </a:r>
            <a:r>
              <a:rPr lang="en" sz="1200" dirty="0" smtClean="0">
                <a:solidFill>
                  <a:schemeClr val="hlink"/>
                </a:solidFill>
                <a:hlinkClick r:id="rId3"/>
              </a:rPr>
              <a:t> </a:t>
            </a:r>
            <a:r>
              <a:rPr lang="en" sz="1200" dirty="0">
                <a:solidFill>
                  <a:schemeClr val="hlink"/>
                </a:solidFill>
                <a:hlinkClick r:id="rId3"/>
              </a:rPr>
              <a:t>Jean Fancious Millet           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766150" y="369866"/>
            <a:ext cx="7772400" cy="10106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Realism 1965 - 1900</a:t>
            </a:r>
          </a:p>
          <a:p>
            <a:pPr>
              <a:buNone/>
            </a:pPr>
            <a:r>
              <a:rPr lang="en" sz="1100" b="0">
                <a:latin typeface="Calibri"/>
                <a:ea typeface="Calibri"/>
                <a:cs typeface="Calibri"/>
                <a:sym typeface="Calibri"/>
              </a:rPr>
              <a:t>http://artyfactory.com/art_appreciation/timelines/modern_art_timeline_part_2.html </a:t>
            </a:r>
          </a:p>
        </p:txBody>
      </p:sp>
      <p:sp>
        <p:nvSpPr>
          <p:cNvPr id="37" name="Shape 37"/>
          <p:cNvSpPr/>
          <p:nvPr/>
        </p:nvSpPr>
        <p:spPr>
          <a:xfrm>
            <a:off x="396050" y="1500358"/>
            <a:ext cx="2859173" cy="40585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3362325" y="1777296"/>
            <a:ext cx="2419350" cy="401213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9" name="Shape 39"/>
          <p:cNvSpPr/>
          <p:nvPr/>
        </p:nvSpPr>
        <p:spPr>
          <a:xfrm>
            <a:off x="5948439" y="1308690"/>
            <a:ext cx="3023160" cy="444188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560800" y="6090587"/>
            <a:ext cx="7772400" cy="40007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l" rtl="0"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Claude Monet</a:t>
            </a:r>
            <a:r>
              <a:rPr lang="en" sz="1400" dirty="0"/>
              <a:t> 		</a:t>
            </a:r>
            <a:r>
              <a:rPr lang="en-AU" sz="1400" dirty="0" smtClean="0"/>
              <a:t>        </a:t>
            </a:r>
            <a:r>
              <a:rPr lang="en" sz="1400" u="sng" dirty="0" smtClean="0">
                <a:solidFill>
                  <a:schemeClr val="hlink"/>
                </a:solidFill>
                <a:hlinkClick r:id="rId4"/>
              </a:rPr>
              <a:t>Eugene </a:t>
            </a:r>
            <a:r>
              <a:rPr lang="en" sz="1400" u="sng" dirty="0">
                <a:solidFill>
                  <a:schemeClr val="hlink"/>
                </a:solidFill>
                <a:hlinkClick r:id="rId4"/>
              </a:rPr>
              <a:t>Bouden</a:t>
            </a:r>
            <a:r>
              <a:rPr lang="en" sz="1400" dirty="0"/>
              <a:t>		</a:t>
            </a:r>
            <a:r>
              <a:rPr lang="en-AU" sz="1400" dirty="0" smtClean="0"/>
              <a:t>         </a:t>
            </a:r>
            <a:r>
              <a:rPr lang="en" sz="1400" u="sng" dirty="0" smtClean="0">
                <a:solidFill>
                  <a:schemeClr val="hlink"/>
                </a:solidFill>
                <a:hlinkClick r:id="rId5"/>
              </a:rPr>
              <a:t>Mary </a:t>
            </a:r>
            <a:r>
              <a:rPr lang="en" sz="1400" u="sng" dirty="0">
                <a:solidFill>
                  <a:schemeClr val="hlink"/>
                </a:solidFill>
                <a:hlinkClick r:id="rId5"/>
              </a:rPr>
              <a:t>Cassatt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766150" y="369866"/>
            <a:ext cx="7772400" cy="10106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Impressionism 1800 - 1900</a:t>
            </a:r>
          </a:p>
          <a:p>
            <a:pPr lvl="0" rtl="0">
              <a:buNone/>
            </a:pPr>
            <a:r>
              <a:rPr lang="en" sz="1100" b="0">
                <a:latin typeface="Calibri"/>
                <a:ea typeface="Calibri"/>
                <a:cs typeface="Calibri"/>
                <a:sym typeface="Calibri"/>
              </a:rPr>
              <a:t>http://artyfactory.com/art_appreciation/timelines/modern_art_timeline_part_2.html </a:t>
            </a:r>
          </a:p>
        </p:txBody>
      </p:sp>
      <p:sp>
        <p:nvSpPr>
          <p:cNvPr id="46" name="Shape 46"/>
          <p:cNvSpPr/>
          <p:nvPr/>
        </p:nvSpPr>
        <p:spPr>
          <a:xfrm>
            <a:off x="96787" y="1463287"/>
            <a:ext cx="2789709" cy="446195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47" name="Shape 47"/>
          <p:cNvSpPr/>
          <p:nvPr/>
        </p:nvSpPr>
        <p:spPr>
          <a:xfrm>
            <a:off x="3143250" y="2149456"/>
            <a:ext cx="2774119" cy="385146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6049887" y="1946949"/>
            <a:ext cx="2734947" cy="402718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559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Gothic (1144 – 1500s)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254997" y="6221135"/>
            <a:ext cx="8738792" cy="4539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Jan Van Eyck</a:t>
            </a: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            </a:t>
            </a:r>
            <a:r>
              <a:rPr lang="en" sz="145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Rogier Van Der Weyden</a:t>
            </a: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</a:t>
            </a:r>
            <a:r>
              <a:rPr lang="en" sz="145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Robert </a:t>
            </a:r>
            <a:r>
              <a:rPr lang="en" sz="145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Campin</a:t>
            </a:r>
            <a:r>
              <a:rPr lang="en" sz="9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913386" y="1230626"/>
            <a:ext cx="5289916" cy="3740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http://artyfactory.com/art_appreciation/timelines/modern_art_timeline_part_2.html </a:t>
            </a:r>
          </a:p>
        </p:txBody>
      </p:sp>
      <p:sp>
        <p:nvSpPr>
          <p:cNvPr id="56" name="Shape 56"/>
          <p:cNvSpPr/>
          <p:nvPr/>
        </p:nvSpPr>
        <p:spPr>
          <a:xfrm>
            <a:off x="254997" y="1862809"/>
            <a:ext cx="2812307" cy="3576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255573" y="2495066"/>
            <a:ext cx="2605543" cy="294426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8" name="Shape 58"/>
          <p:cNvSpPr/>
          <p:nvPr/>
        </p:nvSpPr>
        <p:spPr>
          <a:xfrm>
            <a:off x="6172242" y="1807857"/>
            <a:ext cx="2712305" cy="363147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152725" y="2175432"/>
            <a:ext cx="2743199" cy="3263899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278760" y="165125"/>
            <a:ext cx="6997200" cy="173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0"/>
              <a:t>Renaissance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</a:t>
            </a:r>
            <a:r>
              <a:rPr lang="en" b="0"/>
              <a:t>300 - 1700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Renaissance is an endeavour to return to the ideas, values and art of the Greek and Roman antique. During this time period, the art movement was dominated by three artists: </a:t>
            </a:r>
          </a:p>
          <a:p>
            <a:endParaRPr lang="en" sz="1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345525" y="6375800"/>
            <a:ext cx="8738699" cy="1428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b="1" u="sng" dirty="0">
                <a:solidFill>
                  <a:schemeClr val="hlink"/>
                </a:solidFill>
                <a:hlinkClick r:id="rId3"/>
              </a:rPr>
              <a:t>Leonardo da Vinci (</a:t>
            </a:r>
            <a:r>
              <a:rPr lang="en" sz="1200" b="1" u="sng" dirty="0" smtClean="0">
                <a:solidFill>
                  <a:schemeClr val="hlink"/>
                </a:solidFill>
                <a:hlinkClick r:id="rId3"/>
              </a:rPr>
              <a:t>1452-1519)</a:t>
            </a:r>
            <a:r>
              <a:rPr lang="en-AU" sz="1200" b="1" dirty="0">
                <a:solidFill>
                  <a:srgbClr val="FFFFFF"/>
                </a:solidFill>
              </a:rPr>
              <a:t> </a:t>
            </a:r>
            <a:r>
              <a:rPr lang="en-AU" sz="1200" b="1" dirty="0" smtClean="0">
                <a:solidFill>
                  <a:srgbClr val="FFFFFF"/>
                </a:solidFill>
              </a:rPr>
              <a:t>     </a:t>
            </a:r>
            <a:r>
              <a:rPr lang="en" sz="1200" b="1" u="sng" dirty="0" smtClean="0">
                <a:solidFill>
                  <a:schemeClr val="hlink"/>
                </a:solidFill>
                <a:hlinkClick r:id="rId4"/>
              </a:rPr>
              <a:t>Michelangelo </a:t>
            </a:r>
            <a:r>
              <a:rPr lang="en" sz="1200" b="1" u="sng" dirty="0">
                <a:solidFill>
                  <a:schemeClr val="hlink"/>
                </a:solidFill>
                <a:hlinkClick r:id="rId4"/>
              </a:rPr>
              <a:t>Buonarroti</a:t>
            </a:r>
            <a:r>
              <a:rPr lang="en" sz="1200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en" sz="1200" b="1" u="sng" dirty="0">
                <a:solidFill>
                  <a:schemeClr val="hlink"/>
                </a:solidFill>
                <a:hlinkClick r:id="rId4"/>
              </a:rPr>
              <a:t>(1475-1564)</a:t>
            </a:r>
            <a:r>
              <a:rPr lang="en" sz="1200" b="1" dirty="0">
                <a:solidFill>
                  <a:srgbClr val="FFFFFF"/>
                </a:solidFill>
              </a:rPr>
              <a:t> 	</a:t>
            </a:r>
            <a:r>
              <a:rPr lang="en-AU" sz="1200" b="1" dirty="0" smtClean="0">
                <a:solidFill>
                  <a:srgbClr val="FFFFFF"/>
                </a:solidFill>
              </a:rPr>
              <a:t>     </a:t>
            </a:r>
            <a:r>
              <a:rPr lang="en" sz="1200" b="1" u="sng" dirty="0" smtClean="0">
                <a:solidFill>
                  <a:schemeClr val="hlink"/>
                </a:solidFill>
                <a:hlinkClick r:id="rId5"/>
              </a:rPr>
              <a:t>Raphael </a:t>
            </a:r>
            <a:r>
              <a:rPr lang="en" sz="1200" b="1" u="sng" dirty="0">
                <a:solidFill>
                  <a:schemeClr val="hlink"/>
                </a:solidFill>
                <a:hlinkClick r:id="rId5"/>
              </a:rPr>
              <a:t>Sanzio (1483-1520)</a:t>
            </a:r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100" dirty="0"/>
              <a:t>  </a:t>
            </a:r>
          </a:p>
          <a:p>
            <a:endParaRPr lang="en" sz="1100" dirty="0"/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100" dirty="0"/>
              <a:t> </a:t>
            </a:r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b="1" dirty="0">
                <a:solidFill>
                  <a:srgbClr val="FFFFFF"/>
                </a:solidFill>
              </a:rPr>
              <a:t>	</a:t>
            </a:r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		                                                   </a:t>
            </a:r>
            <a:r>
              <a:rPr lang="en" sz="9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</a:p>
        </p:txBody>
      </p:sp>
      <p:sp>
        <p:nvSpPr>
          <p:cNvPr id="66" name="Shape 66"/>
          <p:cNvSpPr/>
          <p:nvPr/>
        </p:nvSpPr>
        <p:spPr>
          <a:xfrm>
            <a:off x="345525" y="2609475"/>
            <a:ext cx="2476501" cy="301977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7" name="Shape 67"/>
          <p:cNvSpPr/>
          <p:nvPr/>
        </p:nvSpPr>
        <p:spPr>
          <a:xfrm>
            <a:off x="3223652" y="2609475"/>
            <a:ext cx="2357618" cy="303770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x="5926800" y="2609475"/>
            <a:ext cx="2871271" cy="304069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922836" y="709651"/>
            <a:ext cx="5126999" cy="95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0"/>
              <a:t>Symbolism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(18</a:t>
            </a:r>
            <a:r>
              <a:rPr lang="en" b="0"/>
              <a:t>7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b="0"/>
              <a:t> -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Symbolism The term Symbolism means the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systematic use of symbols or pictorial conventions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express a metaphorical meaning.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02650" y="6214010"/>
            <a:ext cx="8738699" cy="474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b="1" u="sng" dirty="0">
                <a:solidFill>
                  <a:schemeClr val="hlink"/>
                </a:solidFill>
                <a:hlinkClick r:id="rId3"/>
              </a:rPr>
              <a:t>Paul Gauguin (1848 -</a:t>
            </a:r>
            <a:r>
              <a:rPr lang="en" sz="1200" b="1" u="sng" dirty="0" smtClean="0">
                <a:solidFill>
                  <a:schemeClr val="hlink"/>
                </a:solidFill>
                <a:hlinkClick r:id="rId3"/>
              </a:rPr>
              <a:t>1903)</a:t>
            </a:r>
            <a:r>
              <a:rPr lang="en-AU" sz="1200" b="1" dirty="0"/>
              <a:t> </a:t>
            </a:r>
            <a:r>
              <a:rPr lang="en-AU" sz="1200" b="1" dirty="0" smtClean="0"/>
              <a:t>          </a:t>
            </a:r>
            <a:r>
              <a:rPr lang="en" sz="1200" b="1" u="sng" dirty="0" smtClean="0">
                <a:solidFill>
                  <a:schemeClr val="hlink"/>
                </a:solidFill>
                <a:hlinkClick r:id="rId4"/>
              </a:rPr>
              <a:t>Gustav </a:t>
            </a:r>
            <a:r>
              <a:rPr lang="en" sz="1200" b="1" u="sng" dirty="0">
                <a:solidFill>
                  <a:schemeClr val="hlink"/>
                </a:solidFill>
                <a:hlinkClick r:id="rId4"/>
              </a:rPr>
              <a:t>Klimt (1862-1918)</a:t>
            </a:r>
            <a:r>
              <a:rPr lang="en" sz="1200" b="1" dirty="0"/>
              <a:t>                  </a:t>
            </a:r>
            <a:r>
              <a:rPr lang="en" sz="1200" b="1" u="sng" dirty="0">
                <a:solidFill>
                  <a:schemeClr val="hlink"/>
                </a:solidFill>
                <a:hlinkClick r:id="rId5"/>
              </a:rPr>
              <a:t>Mikalojus Konstantinas Čiurlionis (1875–1911)</a:t>
            </a:r>
          </a:p>
          <a:p>
            <a:pPr lvl="0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</a:p>
        </p:txBody>
      </p:sp>
      <p:sp>
        <p:nvSpPr>
          <p:cNvPr id="75" name="Shape 75"/>
          <p:cNvSpPr/>
          <p:nvPr/>
        </p:nvSpPr>
        <p:spPr>
          <a:xfrm>
            <a:off x="145900" y="2860406"/>
            <a:ext cx="2237878" cy="293684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6" name="Shape 76"/>
          <p:cNvSpPr/>
          <p:nvPr/>
        </p:nvSpPr>
        <p:spPr>
          <a:xfrm>
            <a:off x="2571558" y="3741957"/>
            <a:ext cx="3373134" cy="189293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77" name="Shape 77"/>
          <p:cNvSpPr/>
          <p:nvPr/>
        </p:nvSpPr>
        <p:spPr>
          <a:xfrm>
            <a:off x="6098686" y="3418866"/>
            <a:ext cx="2918862" cy="248190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649059" y="852375"/>
            <a:ext cx="6205199" cy="95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0"/>
              <a:t>Pointillism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(1886</a:t>
            </a:r>
            <a:r>
              <a:rPr lang="en" b="0"/>
              <a:t> - 1906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</a:rPr>
              <a:t>Pointillism is a technique of painting in which small, distinct dots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</a:rPr>
              <a:t>of pure colour are applied in patterns to form an image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02650" y="6154935"/>
            <a:ext cx="8738699" cy="4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b="1" u="sng">
                <a:solidFill>
                  <a:schemeClr val="hlink"/>
                </a:solidFill>
                <a:hlinkClick r:id="rId3"/>
              </a:rPr>
              <a:t>Georges Seurat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 </a:t>
            </a:r>
            <a:r>
              <a:rPr lang="en" sz="1200" b="1" u="sng">
                <a:solidFill>
                  <a:schemeClr val="hlink"/>
                </a:solidFill>
                <a:hlinkClick r:id="rId3"/>
              </a:rPr>
              <a:t>(1859-1891)</a:t>
            </a:r>
            <a:r>
              <a:rPr lang="en"/>
              <a:t>                            </a:t>
            </a:r>
            <a:r>
              <a:rPr lang="en" sz="1200" b="1" u="sng">
                <a:solidFill>
                  <a:schemeClr val="hlink"/>
                </a:solidFill>
                <a:hlinkClick r:id="rId4"/>
              </a:rPr>
              <a:t>Paul Signac (1863-1935) </a:t>
            </a:r>
            <a:r>
              <a:rPr lang="en" sz="1200"/>
              <a:t>		</a:t>
            </a:r>
            <a:r>
              <a:rPr lang="en" sz="1200" b="1" u="sng">
                <a:solidFill>
                  <a:schemeClr val="hlink"/>
                </a:solidFill>
                <a:hlinkClick r:id="rId5"/>
              </a:rPr>
              <a:t>Camille Pissarro (1830-1903)</a:t>
            </a:r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9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</a:p>
        </p:txBody>
      </p:sp>
      <p:sp>
        <p:nvSpPr>
          <p:cNvPr id="84" name="Shape 84"/>
          <p:cNvSpPr/>
          <p:nvPr/>
        </p:nvSpPr>
        <p:spPr>
          <a:xfrm>
            <a:off x="192681" y="3308158"/>
            <a:ext cx="3052014" cy="214948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85" name="Shape 85"/>
          <p:cNvSpPr/>
          <p:nvPr/>
        </p:nvSpPr>
        <p:spPr>
          <a:xfrm>
            <a:off x="3408256" y="3185272"/>
            <a:ext cx="2755149" cy="221935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6" name="Shape 86"/>
          <p:cNvSpPr/>
          <p:nvPr/>
        </p:nvSpPr>
        <p:spPr>
          <a:xfrm>
            <a:off x="6334592" y="3250748"/>
            <a:ext cx="2639531" cy="223007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51935" y="551351"/>
            <a:ext cx="6747299" cy="95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0"/>
              <a:t>Expressionism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(1900</a:t>
            </a:r>
            <a:r>
              <a:rPr lang="en" b="0"/>
              <a:t> - 1935 </a:t>
            </a: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Expressionism is art that is more associated with emotion or feeling than with literal interpretation of a subject. Expressionistic art uses vivid colours, distortion, two-dimensional subjects that lack perspective. It’s created to express the emotions of the artists as well as produce an emotional response of the viewer.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88986" y="6321785"/>
            <a:ext cx="8738699" cy="474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b="1" u="sng" dirty="0">
                <a:solidFill>
                  <a:schemeClr val="hlink"/>
                </a:solidFill>
                <a:hlinkClick r:id="rId3"/>
              </a:rPr>
              <a:t>Edvard Munch (1863-1944)</a:t>
            </a:r>
            <a:r>
              <a:rPr lang="en" sz="1200" b="1" dirty="0"/>
              <a:t>	</a:t>
            </a:r>
            <a:r>
              <a:rPr lang="en-AU" sz="1200" b="1" dirty="0" smtClean="0"/>
              <a:t>       </a:t>
            </a:r>
            <a:r>
              <a:rPr lang="en" sz="1200" b="1" u="sng" dirty="0" smtClean="0">
                <a:solidFill>
                  <a:schemeClr val="hlink"/>
                </a:solidFill>
                <a:hlinkClick r:id="rId4"/>
              </a:rPr>
              <a:t>James </a:t>
            </a:r>
            <a:r>
              <a:rPr lang="en" sz="1200" b="1" u="sng" dirty="0">
                <a:solidFill>
                  <a:schemeClr val="hlink"/>
                </a:solidFill>
                <a:hlinkClick r:id="rId4"/>
              </a:rPr>
              <a:t>Ensor (1860-1949)</a:t>
            </a:r>
            <a:r>
              <a:rPr lang="en" sz="1200" b="1" dirty="0"/>
              <a:t>  	</a:t>
            </a:r>
            <a:r>
              <a:rPr lang="en" sz="1200" b="1" dirty="0" smtClean="0"/>
              <a:t>    </a:t>
            </a:r>
            <a:r>
              <a:rPr lang="en" sz="1200" b="1" u="sng" dirty="0">
                <a:solidFill>
                  <a:schemeClr val="hlink"/>
                </a:solidFill>
                <a:hlinkClick r:id="rId5"/>
              </a:rPr>
              <a:t>Vincent van Gogh (1853 -1890)</a:t>
            </a:r>
          </a:p>
          <a:p>
            <a:pPr marL="0" marR="0" lvl="0" indent="0" algn="l" rtl="0">
              <a:spcBef>
                <a:spcPts val="46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9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913386" y="1230626"/>
            <a:ext cx="5289899" cy="37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88986" y="2565993"/>
            <a:ext cx="2784203" cy="362840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95" name="Shape 95"/>
          <p:cNvSpPr/>
          <p:nvPr/>
        </p:nvSpPr>
        <p:spPr>
          <a:xfrm>
            <a:off x="3196733" y="2026625"/>
            <a:ext cx="2558218" cy="429516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x="5967730" y="2294286"/>
            <a:ext cx="2986561" cy="393009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60800" y="6090587"/>
            <a:ext cx="7772400" cy="40007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l" rtl="0"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Pablo Picasso</a:t>
            </a:r>
            <a:r>
              <a:rPr lang="en" sz="1400" dirty="0"/>
              <a:t>	</a:t>
            </a:r>
            <a:r>
              <a:rPr lang="en-AU" sz="1400" dirty="0" smtClean="0"/>
              <a:t>		</a:t>
            </a:r>
            <a:r>
              <a:rPr lang="en" sz="1400" u="sng" dirty="0" smtClean="0">
                <a:solidFill>
                  <a:schemeClr val="hlink"/>
                </a:solidFill>
                <a:hlinkClick r:id="rId4"/>
              </a:rPr>
              <a:t>George </a:t>
            </a:r>
            <a:r>
              <a:rPr lang="en" sz="1400" u="sng" dirty="0">
                <a:solidFill>
                  <a:schemeClr val="hlink"/>
                </a:solidFill>
                <a:hlinkClick r:id="rId4"/>
              </a:rPr>
              <a:t>Braque </a:t>
            </a:r>
            <a:r>
              <a:rPr lang="en" sz="1400" dirty="0"/>
              <a:t>	</a:t>
            </a:r>
            <a:r>
              <a:rPr lang="en-AU" sz="1400" dirty="0" smtClean="0"/>
              <a:t>	</a:t>
            </a:r>
            <a:r>
              <a:rPr lang="en" sz="1400" u="sng" dirty="0" smtClean="0">
                <a:solidFill>
                  <a:schemeClr val="hlink"/>
                </a:solidFill>
                <a:hlinkClick r:id="rId5"/>
              </a:rPr>
              <a:t>Juan </a:t>
            </a:r>
            <a:r>
              <a:rPr lang="en" sz="1400" u="sng" dirty="0">
                <a:solidFill>
                  <a:schemeClr val="hlink"/>
                </a:solidFill>
                <a:hlinkClick r:id="rId5"/>
              </a:rPr>
              <a:t>Gris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766150" y="369866"/>
            <a:ext cx="7772400" cy="10106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Cubism 1906 - 1919 </a:t>
            </a:r>
          </a:p>
          <a:p>
            <a:pPr lvl="0" rtl="0">
              <a:buNone/>
            </a:pPr>
            <a:r>
              <a:rPr lang="en" sz="1100" b="0">
                <a:latin typeface="Calibri"/>
                <a:ea typeface="Calibri"/>
                <a:cs typeface="Calibri"/>
                <a:sym typeface="Calibri"/>
              </a:rPr>
              <a:t>http://artyfactory.com/art_appreciation/timelines/modern_art_timeline_part_2.html </a:t>
            </a:r>
          </a:p>
        </p:txBody>
      </p:sp>
      <p:sp>
        <p:nvSpPr>
          <p:cNvPr id="103" name="Shape 103"/>
          <p:cNvSpPr/>
          <p:nvPr/>
        </p:nvSpPr>
        <p:spPr>
          <a:xfrm>
            <a:off x="188037" y="1494325"/>
            <a:ext cx="2847975" cy="42862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04" name="Shape 104"/>
          <p:cNvSpPr/>
          <p:nvPr/>
        </p:nvSpPr>
        <p:spPr>
          <a:xfrm>
            <a:off x="3179807" y="1674172"/>
            <a:ext cx="2930290" cy="413500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/>
          <p:nvPr/>
        </p:nvSpPr>
        <p:spPr>
          <a:xfrm>
            <a:off x="6275562" y="1681343"/>
            <a:ext cx="2617040" cy="412063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302</Words>
  <Application>Microsoft Macintosh PowerPoint</Application>
  <PresentationFormat>On-screen Show (4:3)</PresentationFormat>
  <Paragraphs>46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/>
      <vt:lpstr>Art Movement Timeline</vt:lpstr>
      <vt:lpstr>Realism 1965 - 1900 http://artyfactory.com/art_appreciation/timelines/modern_art_timeline_part_2.html </vt:lpstr>
      <vt:lpstr>Impressionism 1800 - 1900 http://artyfactory.com/art_appreciation/timelines/modern_art_timeline_part_2.html </vt:lpstr>
      <vt:lpstr>Gothic (1144 – 1500s)</vt:lpstr>
      <vt:lpstr>Renaissance (1300 - 1700) Renaissance is an endeavour to return to the ideas, values and art of the Greek and Roman antique. During this time period, the art movement was dominated by three artists:  </vt:lpstr>
      <vt:lpstr>Symbolism (1870 - ) Symbolism The term Symbolism means the  systematic use of symbols or pictorial conventions  to express a metaphorical meaning.</vt:lpstr>
      <vt:lpstr>Pointillism (1886 - 1906) Pointillism is a technique of painting in which small, distinct dots  of pure colour are applied in patterns to form an image</vt:lpstr>
      <vt:lpstr>Expressionism (1900 - 1935 ) Expressionism is art that is more associated with emotion or feeling than with literal interpretation of a subject. Expressionistic art uses vivid colours, distortion, two-dimensional subjects that lack perspective. It’s created to express the emotions of the artists as well as produce an emotional response of the viewer.</vt:lpstr>
      <vt:lpstr>Cubism 1906 - 1919  http://artyfactory.com/art_appreciation/timelines/modern_art_timeline_part_2.html </vt:lpstr>
      <vt:lpstr>Orphism (1911 - 1914) Orphism is an artistic trend derived from Cubist painting that gave priority to colour. The movement was named in 1912 by the French poet Guillaume Apollinaire.</vt:lpstr>
      <vt:lpstr>Surrealism (1924 – 1939)</vt:lpstr>
      <vt:lpstr>Pop Art (1954 – 1970)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Movement Timeline</dc:title>
  <cp:lastModifiedBy>Katrina Howat</cp:lastModifiedBy>
  <cp:revision>2</cp:revision>
  <dcterms:modified xsi:type="dcterms:W3CDTF">2012-12-09T08:38:56Z</dcterms:modified>
</cp:coreProperties>
</file>